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3"/>
  </p:notesMasterIdLst>
  <p:sldIdLst>
    <p:sldId id="310" r:id="rId2"/>
    <p:sldId id="313" r:id="rId3"/>
    <p:sldId id="273" r:id="rId4"/>
    <p:sldId id="257" r:id="rId5"/>
    <p:sldId id="258" r:id="rId6"/>
    <p:sldId id="303" r:id="rId7"/>
    <p:sldId id="282" r:id="rId8"/>
    <p:sldId id="275" r:id="rId9"/>
    <p:sldId id="283" r:id="rId10"/>
    <p:sldId id="276" r:id="rId11"/>
    <p:sldId id="277" r:id="rId12"/>
    <p:sldId id="292" r:id="rId13"/>
    <p:sldId id="279" r:id="rId14"/>
    <p:sldId id="293" r:id="rId15"/>
    <p:sldId id="278" r:id="rId16"/>
    <p:sldId id="259" r:id="rId17"/>
    <p:sldId id="260" r:id="rId18"/>
    <p:sldId id="294" r:id="rId19"/>
    <p:sldId id="262" r:id="rId20"/>
    <p:sldId id="263" r:id="rId21"/>
    <p:sldId id="265" r:id="rId22"/>
    <p:sldId id="295" r:id="rId23"/>
    <p:sldId id="308" r:id="rId24"/>
    <p:sldId id="267" r:id="rId25"/>
    <p:sldId id="296" r:id="rId26"/>
    <p:sldId id="298" r:id="rId27"/>
    <p:sldId id="311" r:id="rId28"/>
    <p:sldId id="312" r:id="rId29"/>
    <p:sldId id="269" r:id="rId30"/>
    <p:sldId id="299" r:id="rId31"/>
    <p:sldId id="284" r:id="rId32"/>
    <p:sldId id="285" r:id="rId33"/>
    <p:sldId id="291" r:id="rId34"/>
    <p:sldId id="287" r:id="rId35"/>
    <p:sldId id="300" r:id="rId36"/>
    <p:sldId id="288" r:id="rId37"/>
    <p:sldId id="289" r:id="rId38"/>
    <p:sldId id="306" r:id="rId39"/>
    <p:sldId id="307" r:id="rId40"/>
    <p:sldId id="315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21D2-DFFC-4B7A-9160-8911F133430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5C937-826E-47B9-9853-E837C3700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B6B9F79-A488-4715-BB6E-7FF2EA6DCF7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3F99DC-70BF-4B53-9484-13BB16300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无所不知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不撒谎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不被贿赂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不偏待人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全然公正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圣洁且忿怒的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Franklin Gothic Medium" pitchFamily="34" charset="0"/>
                <a:ea typeface="宋体" pitchFamily="2" charset="-122"/>
                <a:cs typeface="+mj-cs"/>
                <a:sym typeface="FrankRuehl" pitchFamily="34" charset="-79"/>
              </a:rPr>
              <a:t>审判者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Franklin Gothic Medium" pitchFamily="34" charset="0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76200" y="1676401"/>
            <a:ext cx="8686800" cy="3277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663" lvl="0">
              <a:buClr>
                <a:schemeClr val="accent1"/>
              </a:buClr>
              <a:buSzPct val="70000"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“原来，神的忿怒，从天上显明在一切不虔不义的人身上</a:t>
            </a:r>
            <a:r>
              <a:rPr lang="en-US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...”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（罗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1</a:t>
            </a:r>
            <a:r>
              <a:rPr lang="en-US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: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18)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57200" y="1295400"/>
            <a:ext cx="8229600" cy="4754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6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你竟任着你的刚硬不悔改的心，为自己积蓄忿怒，以致神的震怒，显他公义审判的日子来到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。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他必照个人的行为报应个人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”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（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罗2:5-6).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57200" y="1676401"/>
            <a:ext cx="8229600" cy="25145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6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“落在永生神的手里，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914400" marR="0" lvl="0" indent="-5667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  真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是可怕的</a:t>
            </a:r>
            <a:r>
              <a:rPr lang="en-US" altLang="zh-CN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!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”(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来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10</a:t>
            </a:r>
            <a:r>
              <a:rPr lang="en-US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: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31)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381000" y="1341437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76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“我的朋友，我对你们说，那杀身体以后不能再做什么的，不要怕他们。我要指示你们当怕的是谁，当怕那杀了以后又有权柄丢在地狱里的。我实在告诉你们，正要怕他”（路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12</a:t>
            </a:r>
            <a:r>
              <a:rPr lang="en-US" altLang="en-US" sz="4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: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4-5)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无所不知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不撒谎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不被贿赂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不偏待人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全然公正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的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圣洁且忿怒的</a:t>
            </a:r>
            <a:endParaRPr lang="en-US" altLang="zh-CN" sz="44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SzPct val="70000"/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满有慈爱和怜悯</a:t>
            </a:r>
            <a:endParaRPr lang="zh-CN" altLang="en-US" sz="44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Franklin Gothic Medium" pitchFamily="34" charset="0"/>
                <a:ea typeface="宋体" pitchFamily="2" charset="-122"/>
                <a:cs typeface="+mj-cs"/>
                <a:sym typeface="FrankRuehl" pitchFamily="34" charset="-79"/>
              </a:rPr>
              <a:t>审判者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Franklin Gothic Medium" pitchFamily="34" charset="0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ChangeArrowheads="1"/>
          </p:cNvSpPr>
          <p:nvPr/>
        </p:nvSpPr>
        <p:spPr>
          <a:xfrm>
            <a:off x="609600" y="609600"/>
            <a:ext cx="7924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Franklin Gothic Medium" pitchFamily="34" charset="0"/>
                <a:ea typeface="宋体" pitchFamily="2" charset="-122"/>
                <a:cs typeface="+mj-cs"/>
                <a:sym typeface="FrankRuehl" pitchFamily="34" charset="-79"/>
              </a:rPr>
              <a:t>指控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>
          <a:xfrm>
            <a:off x="457200" y="2590800"/>
            <a:ext cx="7696200" cy="2743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742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你得罪了上帝！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altLang="zh-CN" sz="43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algn="ctr">
              <a:buClr>
                <a:schemeClr val="accent1"/>
              </a:buClr>
              <a:buSzPct val="70000"/>
            </a:pPr>
            <a:r>
              <a:rPr lang="en-US" sz="48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en-US" sz="48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因为世人都犯了罪</a:t>
            </a:r>
            <a:r>
              <a:rPr lang="en-US" sz="48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，</a:t>
            </a:r>
          </a:p>
          <a:p>
            <a:pPr marL="742950" algn="ctr">
              <a:buClr>
                <a:schemeClr val="accent1"/>
              </a:buClr>
              <a:buSzPct val="70000"/>
            </a:pPr>
            <a:r>
              <a:rPr lang="en-US" sz="48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亏缺了神的荣耀</a:t>
            </a:r>
            <a:r>
              <a:rPr lang="en-US" sz="48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</a:t>
            </a:r>
          </a:p>
          <a:p>
            <a:pPr marL="742950">
              <a:buClr>
                <a:schemeClr val="accent1"/>
              </a:buClr>
              <a:buSzPct val="70000"/>
            </a:pPr>
            <a:r>
              <a:rPr lang="en-US" sz="48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   （罗</a:t>
            </a:r>
            <a:r>
              <a:rPr lang="en-US" sz="48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3:23).</a:t>
            </a:r>
            <a:endParaRPr kumimoji="0" lang="zh-CN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n-ea"/>
              <a:cs typeface="+mn-cs"/>
              <a:sym typeface="FrankRuehl" pitchFamily="34" charset="-79"/>
            </a:endParaRPr>
          </a:p>
          <a:p>
            <a:pPr marL="742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n-ea"/>
              <a:cs typeface="+mn-cs"/>
              <a:sym typeface="FrankRuehl" pitchFamily="34" charset="-79"/>
            </a:endParaRPr>
          </a:p>
          <a:p>
            <a:pPr marL="742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n-ea"/>
              <a:cs typeface="+mn-cs"/>
              <a:sym typeface="FrankRuehl" pitchFamily="34" charset="-79"/>
            </a:endParaRPr>
          </a:p>
        </p:txBody>
      </p:sp>
      <p:sp>
        <p:nvSpPr>
          <p:cNvPr id="8" name="TextBox 4"/>
          <p:cNvSpPr>
            <a:spLocks noChangeArrowheads="1"/>
          </p:cNvSpPr>
          <p:nvPr/>
        </p:nvSpPr>
        <p:spPr bwMode="auto">
          <a:xfrm>
            <a:off x="533400" y="44958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j-cs"/>
                <a:sym typeface="FrankRuehl" pitchFamily="34" charset="-79"/>
              </a:rPr>
              <a:t>两个选择</a:t>
            </a: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304800" y="1676400"/>
            <a:ext cx="8534400" cy="4830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承认有罪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 – </a:t>
            </a: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认罪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协议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否认有罪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 –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进入审判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Franklin Gothic Medium" pitchFamily="34" charset="0"/>
                <a:ea typeface="宋体" pitchFamily="2" charset="-122"/>
                <a:cs typeface="+mj-cs"/>
                <a:sym typeface="FrankRuehl" pitchFamily="34" charset="-79"/>
              </a:rPr>
              <a:t>公开审判</a:t>
            </a:r>
            <a:endParaRPr kumimoji="0" lang="en-US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457200" y="1981200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上帝的审判是公开的。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上帝想让世人知道他是正直公平的，他的判决也是完美无瑕的。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宋体" pitchFamily="2" charset="-122"/>
              <a:cs typeface="+mn-cs"/>
              <a:sym typeface="FrankRuehl" pitchFamily="34" charset="-79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381000" y="914400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“</a:t>
            </a:r>
            <a:r>
              <a:rPr 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我又看见一个白色的大宝座与坐在上面</a:t>
            </a:r>
            <a:r>
              <a:rPr 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……</a:t>
            </a:r>
            <a:r>
              <a:rPr lang="zh-CN" altLang="en-US" sz="4400" u="sng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我又看见死了的人，无论大小，</a:t>
            </a:r>
            <a:r>
              <a:rPr lang="zh-CN" alt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都站在宝座前。案卷展开了，并且另有一卷，就是生命册。死了的人都凭着这些案卷所记载的，照他们的所行的受审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判”（</a:t>
            </a:r>
            <a:r>
              <a:rPr lang="zh-CN" alt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启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20</a:t>
            </a:r>
            <a:r>
              <a:rPr lang="en-US" altLang="zh-CN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: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11-12</a:t>
            </a:r>
            <a:r>
              <a:rPr lang="en-US" altLang="zh-CN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Ruehl" pitchFamily="34" charset="-79"/>
              </a:rPr>
              <a:t>).</a:t>
            </a:r>
            <a:endParaRPr lang="zh-CN" alt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Pj04024510000[1]"/>
          <p:cNvPicPr>
            <a:picLocks noChangeAspect="1" noChangeArrowheads="1"/>
          </p:cNvPicPr>
          <p:nvPr/>
        </p:nvPicPr>
        <p:blipFill>
          <a:blip r:embed="rId3" cstate="print"/>
          <a:srcRect t="15326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>
            <a:spLocks noChangeArrowheads="1"/>
          </p:cNvSpPr>
          <p:nvPr/>
        </p:nvSpPr>
        <p:spPr bwMode="auto">
          <a:xfrm>
            <a:off x="533400" y="1066800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我观看，见有宝座设立，上面坐着亘古常在者，他的衣服洁白如雪，头发如纯净的羊毛，宝座乃火焰，</a:t>
            </a:r>
            <a:r>
              <a:rPr lang="en-US" sz="44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其轮乃烈火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...</a:t>
            </a:r>
            <a:r>
              <a:rPr lang="en-US" sz="44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侍奉他的有千千</a:t>
            </a:r>
            <a:r>
              <a:rPr 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，</a:t>
            </a:r>
            <a:r>
              <a:rPr lang="en-US" sz="4400" u="sng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在他面前矗立的有万万.他坐着要行审判</a:t>
            </a:r>
            <a:r>
              <a:rPr lang="en-US" sz="4400" u="sng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,</a:t>
            </a:r>
            <a:r>
              <a:rPr lang="en-US" sz="4400" u="sng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案卷都展开了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”（但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7:9-1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0</a:t>
            </a:r>
            <a:r>
              <a:rPr lang="en-US" altLang="zh-CN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)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.</a:t>
            </a:r>
            <a:endParaRPr 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209800"/>
            <a:ext cx="586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否认你的罪恶深度</a:t>
            </a:r>
            <a:r>
              <a:rPr lang="en-US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Byington" pitchFamily="2" charset="0"/>
              </a:rPr>
              <a:t/>
            </a:r>
            <a:br>
              <a:rPr lang="en-US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Byington" pitchFamily="2" charset="0"/>
              </a:rPr>
            </a:br>
            <a:endParaRPr lang="en-US" altLang="en-US" sz="4400" dirty="0" smtClean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Byington" pitchFamily="2" charset="0"/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(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第一个辩词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)</a:t>
            </a:r>
            <a:endParaRPr 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533400" y="167640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我又告诉你们：凡人所说的闲话，当审判的日子，</a:t>
            </a:r>
            <a:r>
              <a:rPr lang="en-US" sz="44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必要句句供出来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”（太12:36).</a:t>
            </a:r>
            <a:endParaRPr 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76200" y="1447800"/>
            <a:ext cx="8763000" cy="22097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6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“神藉着耶稣基督审判人</a:t>
            </a:r>
            <a:r>
              <a:rPr kumimoji="0" lang="zh-CN" alt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隐秘事</a:t>
            </a:r>
            <a:r>
              <a:rPr kumimoji="0" lang="zh-CN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” （罗</a:t>
            </a: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2:16)</a:t>
            </a:r>
            <a:r>
              <a:rPr kumimoji="0" lang="en-US" altLang="zh-CN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0" y="1189037"/>
            <a:ext cx="8686800" cy="521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6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“神藉着耶稣基督审判人</a:t>
            </a:r>
            <a:r>
              <a:rPr kumimoji="0" lang="zh-CN" alt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隐秘事</a:t>
            </a:r>
            <a:r>
              <a:rPr kumimoji="0" lang="zh-CN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” （罗</a:t>
            </a: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2:16)</a:t>
            </a:r>
            <a:r>
              <a:rPr kumimoji="0" lang="en-US" altLang="zh-CN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“死了的人都凭着这些</a:t>
            </a:r>
            <a:r>
              <a:rPr kumimoji="0" lang="zh-CN" alt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案卷</a:t>
            </a:r>
            <a:r>
              <a:rPr kumimoji="0" lang="zh-CN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所记载的，照他们所行的受审判” </a:t>
            </a:r>
            <a:endParaRPr kumimoji="0" lang="en-US" altLang="zh-CN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zh-CN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（启</a:t>
            </a: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20:12)</a:t>
            </a:r>
            <a:r>
              <a:rPr kumimoji="0" lang="en-US" altLang="zh-CN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zh-CN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533400" y="1981200"/>
            <a:ext cx="82296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700" dirty="0" err="1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与真正的</a:t>
            </a:r>
            <a:r>
              <a:rPr lang="zh-CN" altLang="en-US" sz="47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“</a:t>
            </a:r>
            <a:r>
              <a:rPr lang="en-US" sz="4700" dirty="0" err="1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坏人</a:t>
            </a:r>
            <a:r>
              <a:rPr lang="zh-CN" altLang="en-US" sz="47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”</a:t>
            </a:r>
            <a:r>
              <a:rPr lang="en-US" sz="4700" dirty="0" err="1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比较</a:t>
            </a:r>
            <a:r>
              <a:rPr lang="en-US" altLang="en-US" sz="47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/>
            </a:r>
            <a:br>
              <a:rPr lang="en-US" altLang="en-US" sz="47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</a:br>
            <a:endParaRPr lang="en-US" altLang="en-US" sz="4700" dirty="0">
              <a:solidFill>
                <a:srgbClr val="FFFFFF"/>
              </a:solidFill>
              <a:latin typeface="Franklin Gothic Medium" pitchFamily="34" charset="0"/>
              <a:sym typeface="Franklin Gothic Medium" pitchFamily="34" charset="0"/>
            </a:endParaRPr>
          </a:p>
          <a:p>
            <a:pPr algn="ctr"/>
            <a:r>
              <a:rPr lang="en-US" sz="37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(</a:t>
            </a:r>
            <a:r>
              <a:rPr lang="en-US" sz="3700" dirty="0" err="1">
                <a:solidFill>
                  <a:srgbClr val="FFFFFF"/>
                </a:solidFill>
                <a:sym typeface="Franklin Gothic Medium" pitchFamily="34" charset="0"/>
              </a:rPr>
              <a:t>辩词</a:t>
            </a:r>
            <a:r>
              <a:rPr lang="en-US" sz="3700" dirty="0">
                <a:solidFill>
                  <a:srgbClr val="FFFFFF"/>
                </a:solidFill>
                <a:sym typeface="Franklin Gothic Medium" pitchFamily="34" charset="0"/>
              </a:rPr>
              <a:t> 2 </a:t>
            </a:r>
            <a:r>
              <a:rPr lang="en-US" sz="37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ChangeArrowheads="1"/>
          </p:cNvSpPr>
          <p:nvPr/>
        </p:nvSpPr>
        <p:spPr>
          <a:xfrm>
            <a:off x="457200" y="1219200"/>
            <a:ext cx="8229600" cy="1270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zh-CN" altLang="en-US" sz="5400" dirty="0" smtClean="0"/>
              <a:t>一罪定谳</a:t>
            </a:r>
            <a:endParaRPr lang="en-US" sz="5400" dirty="0"/>
          </a:p>
        </p:txBody>
      </p:sp>
      <p:sp>
        <p:nvSpPr>
          <p:cNvPr id="6" name="TextBox 3"/>
          <p:cNvSpPr>
            <a:spLocks noChangeArrowheads="1"/>
          </p:cNvSpPr>
          <p:nvPr/>
        </p:nvSpPr>
        <p:spPr bwMode="auto">
          <a:xfrm>
            <a:off x="533400" y="3048000"/>
            <a:ext cx="8153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68325" indent="-568325"/>
            <a:r>
              <a:rPr lang="zh-CN" alt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“因为凡遵守全律法的，只在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一 条</a:t>
            </a:r>
            <a:r>
              <a:rPr lang="zh-CN" alt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上跌倒，他就是犯了众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条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”（雅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2:10)</a:t>
            </a:r>
            <a:r>
              <a:rPr lang="en-US" altLang="zh-CN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.</a:t>
            </a:r>
            <a:endParaRPr lang="zh-CN" alt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526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dirty="0" smtClean="0">
                <a:solidFill>
                  <a:schemeClr val="tx1"/>
                </a:solidFill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被指控的刑罚</a:t>
            </a:r>
            <a:endParaRPr lang="en-US" sz="6000" dirty="0">
              <a:solidFill>
                <a:schemeClr val="tx1"/>
              </a:solidFill>
              <a:latin typeface="Franklin Gothic Medium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0"/>
            <a:ext cx="8229600" cy="2057400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 </a:t>
            </a:r>
            <a:r>
              <a:rPr lang="en-US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</a:br>
            <a:r>
              <a:rPr lang="zh-CN" altLang="en-US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zh-CN" altLang="en-US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参照：公诉人诉赫斯基案 </a:t>
            </a:r>
            <a: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r>
              <a:rPr lang="en-US" altLang="en-US" sz="28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Franklin Gothic Medium" pitchFamily="34" charset="0"/>
              </a:rPr>
              <a:t>People v. Hirsch</a:t>
            </a: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Franklin Gothic Medium" pitchFamily="34" charset="0"/>
              </a:rPr>
              <a:t>, 312 Ill. App. 3d 174, 178 (2000).</a:t>
            </a:r>
            <a:r>
              <a:rPr lang="en-US" sz="4000" dirty="0" smtClean="0">
                <a:latin typeface="Franklin Gothic Medium" pitchFamily="34" charset="0"/>
              </a:rPr>
              <a:t/>
            </a:r>
            <a:br>
              <a:rPr lang="en-US" sz="4000" dirty="0" smtClean="0">
                <a:latin typeface="Franklin Gothic Medium" pitchFamily="34" charset="0"/>
              </a:rPr>
            </a:br>
            <a:endParaRPr lang="en-US" sz="4000" dirty="0">
              <a:solidFill>
                <a:schemeClr val="tx1"/>
              </a:solidFill>
              <a:latin typeface="Franklin Gothic Medium" pitchFamily="34" charset="0"/>
              <a:cs typeface="FrankRuehl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723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/>
            <a:r>
              <a:rPr lang="zh-CN" altLang="en-US" sz="4400" dirty="0" smtClean="0"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Franklin Gothic Medium" pitchFamily="34" charset="0"/>
                <a:ea typeface="宋体" pitchFamily="2" charset="-122"/>
                <a:cs typeface="+mj-cs"/>
                <a:sym typeface="Franklin Gothic Medium" pitchFamily="34" charset="0"/>
              </a:rPr>
              <a:t>“不要担心，一定可以获得缓刑</a:t>
            </a:r>
            <a:r>
              <a:rPr lang="en-US" altLang="zh-CN" sz="4400" dirty="0" smtClean="0"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Franklin Gothic Medium" pitchFamily="34" charset="0"/>
                <a:ea typeface="宋体" pitchFamily="2" charset="-122"/>
                <a:cs typeface="+mj-cs"/>
                <a:sym typeface="Franklin Gothic Medium" pitchFamily="34" charset="0"/>
              </a:rPr>
              <a:t>.</a:t>
            </a:r>
            <a:r>
              <a:rPr lang="zh-CN" altLang="en-US" sz="4400" dirty="0" smtClean="0">
                <a:solidFill>
                  <a:prstClr val="white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Franklin Gothic Medium" pitchFamily="34" charset="0"/>
                <a:ea typeface="宋体" pitchFamily="2" charset="-122"/>
                <a:cs typeface="+mj-cs"/>
                <a:sym typeface="Franklin Gothic Medium" pitchFamily="34" charset="0"/>
              </a:rPr>
              <a:t>”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cs typeface="FrankRuehl" pitchFamily="34" charset="-79"/>
              </a:rPr>
              <a:t>刑罚</a:t>
            </a:r>
            <a:endParaRPr lang="en-US" sz="7200" dirty="0">
              <a:solidFill>
                <a:schemeClr val="tx1"/>
              </a:solidFill>
              <a:latin typeface="SimSun" pitchFamily="2" charset="-122"/>
              <a:ea typeface="SimSun" pitchFamily="2" charset="-122"/>
              <a:cs typeface="FrankRuehl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08225"/>
            <a:ext cx="83820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“因为罪的工价乃是死</a:t>
            </a:r>
            <a:r>
              <a:rPr lang="en-US" altLang="zh-CN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....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</a:t>
            </a:r>
            <a:endParaRPr lang="en-US" altLang="zh-CN" sz="4400" dirty="0" smtClean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  <a:p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   （</a:t>
            </a:r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罗6:23</a:t>
            </a:r>
            <a:r>
              <a:rPr lang="en-US" altLang="zh-CN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).</a:t>
            </a:r>
            <a:endParaRPr lang="zh-CN" altLang="en-US" sz="4400" dirty="0" smtClean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  <a:p>
            <a:pPr algn="ctr"/>
            <a:endParaRPr lang="en-US" altLang="en-US" sz="4400" dirty="0" smtClean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  <a:p>
            <a:pPr algn="ctr"/>
            <a:r>
              <a:rPr lang="zh-CN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罪的刑罚就是属灵的死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pPr algn="ctr"/>
            <a:endParaRPr lang="en-US" sz="4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533400" y="1676400"/>
            <a:ext cx="81534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6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你是否已经准备好在上帝的审判</a:t>
            </a:r>
            <a:r>
              <a:rPr lang="zh-CN" altLang="en-US" sz="48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庭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前接受审判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MingLiU" pitchFamily="49" charset="-120"/>
                <a:sym typeface="FrankRuehl" pitchFamily="34" charset="-79"/>
              </a:rPr>
              <a:t>？  </a:t>
            </a: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altLang="en-US" sz="4000" dirty="0" smtClean="0">
              <a:latin typeface="Franklin Gothic Book" pitchFamily="34" charset="0"/>
              <a:ea typeface="MingLiU" pitchFamily="49" charset="-120"/>
              <a:sym typeface="FrankRuehl" pitchFamily="34" charset="-79"/>
            </a:endParaRPr>
          </a:p>
          <a:p>
            <a:pPr marL="3476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“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按着定命，人人都有一死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，</a:t>
            </a:r>
          </a:p>
          <a:p>
            <a:pPr marL="3476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死后且有审判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”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(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来9:27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)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n-ea"/>
              <a:cs typeface="+mn-cs"/>
              <a:sym typeface="FrankRuehl" pitchFamily="34" charset="-79"/>
            </a:endParaRPr>
          </a:p>
          <a:p>
            <a:pPr marL="347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n-ea"/>
              <a:cs typeface="+mn-cs"/>
              <a:sym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505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 algn="just"/>
            <a:r>
              <a:rPr 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zh-CN" alt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若有人名字没记在生命册</a:t>
            </a:r>
            <a:r>
              <a:rPr lang="zh-CN" alt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上</a:t>
            </a:r>
            <a:r>
              <a:rPr lang="en-US" altLang="zh-CN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,</a:t>
            </a:r>
            <a:r>
              <a:rPr lang="zh-CN" alt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他   就被扔在火湖里</a:t>
            </a:r>
            <a:r>
              <a:rPr 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”(</a:t>
            </a:r>
            <a:r>
              <a:rPr lang="zh-CN" alt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启20:15</a:t>
            </a:r>
            <a:r>
              <a:rPr lang="en-US" altLang="zh-CN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).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  <a:defRPr/>
            </a:pPr>
            <a:r>
              <a:rPr lang="zh-CN" altLang="en-US" sz="6600" dirty="0" smtClean="0">
                <a:latin typeface="SimSun" pitchFamily="2" charset="-122"/>
                <a:ea typeface="SimSun" pitchFamily="2" charset="-122"/>
              </a:rPr>
              <a:t>永恒之刑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 smtClean="0">
                <a:solidFill>
                  <a:schemeClr val="tx1"/>
                </a:solidFill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刑期</a:t>
            </a:r>
            <a:endParaRPr lang="en-US" sz="6600" dirty="0">
              <a:solidFill>
                <a:schemeClr val="tx1"/>
              </a:solidFill>
              <a:latin typeface="Franklin Gothic Medium" pitchFamily="34" charset="0"/>
              <a:cs typeface="FrankRuehl" pitchFamily="34" charset="-79"/>
            </a:endParaRPr>
          </a:p>
        </p:txBody>
      </p:sp>
      <p:sp>
        <p:nvSpPr>
          <p:cNvPr id="4" name="TextBox 4"/>
          <p:cNvSpPr>
            <a:spLocks noChangeArrowheads="1"/>
          </p:cNvSpPr>
          <p:nvPr/>
        </p:nvSpPr>
        <p:spPr bwMode="auto">
          <a:xfrm>
            <a:off x="609600" y="19812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4000" dirty="0">
              <a:solidFill>
                <a:srgbClr val="FFFFFF"/>
              </a:solidFill>
              <a:latin typeface="Byington" pitchFamily="2" charset="0"/>
              <a:sym typeface="Byington" pitchFamily="2" charset="0"/>
            </a:endParaRPr>
          </a:p>
          <a:p>
            <a:r>
              <a:rPr lang="zh-CN" altLang="en-US" sz="40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“这些人，要往永刑里去；那些义人，要往永生里去”（</a:t>
            </a:r>
            <a:r>
              <a:rPr lang="zh-CN" altLang="en-US" sz="40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太</a:t>
            </a:r>
            <a:r>
              <a:rPr lang="zh-CN" alt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25:46</a:t>
            </a:r>
            <a:r>
              <a:rPr lang="en-US" altLang="zh-CN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)</a:t>
            </a:r>
            <a:r>
              <a:rPr lang="en-US" altLang="zh-CN" sz="40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304800" y="731837"/>
            <a:ext cx="8610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Franklin Gothic Medium" pitchFamily="34" charset="0"/>
                <a:ea typeface="宋体" pitchFamily="2" charset="-122"/>
                <a:cs typeface="+mj-cs"/>
                <a:sym typeface="FrankRuehl" pitchFamily="34" charset="-79"/>
              </a:rPr>
              <a:t>耶稣基督偿还了罪债</a:t>
            </a:r>
          </a:p>
        </p:txBody>
      </p:sp>
      <p:sp>
        <p:nvSpPr>
          <p:cNvPr id="6" name="TextBox 4"/>
          <p:cNvSpPr>
            <a:spLocks noChangeArrowheads="1"/>
          </p:cNvSpPr>
          <p:nvPr/>
        </p:nvSpPr>
        <p:spPr bwMode="auto">
          <a:xfrm>
            <a:off x="304800" y="2179637"/>
            <a:ext cx="807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zh-CN" altLang="en-US" sz="36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耶稣是因你的罪受到审</a:t>
            </a:r>
            <a:r>
              <a:rPr lang="zh-CN" altLang="en-US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判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.</a:t>
            </a:r>
            <a:endParaRPr lang="en-US" altLang="en-US" sz="3600" dirty="0" smtClean="0">
              <a:solidFill>
                <a:srgbClr val="FFFFFF"/>
              </a:solidFill>
              <a:latin typeface="Franklin Gothic Medium" pitchFamily="34" charset="0"/>
              <a:sym typeface="Franklin Gothic Medium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zh-CN" altLang="en-US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你们所有的罪都加在了耶稣的身</a:t>
            </a:r>
            <a:r>
              <a:rPr lang="zh-CN" altLang="en-US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上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.</a:t>
            </a:r>
            <a:endParaRPr lang="zh-CN" altLang="en-US" sz="3600" dirty="0" smtClean="0">
              <a:solidFill>
                <a:srgbClr val="FFFFFF"/>
              </a:solidFill>
              <a:latin typeface="Franklin Gothic Medium" pitchFamily="34" charset="0"/>
              <a:sym typeface="Franklin Gothic Medium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zh-CN" altLang="en-US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神</a:t>
            </a:r>
            <a:r>
              <a:rPr lang="zh-CN" altLang="en-US" sz="36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把对你一切的忿怒倾倒在耶稣身</a:t>
            </a:r>
            <a:r>
              <a:rPr lang="zh-CN" altLang="en-US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上</a:t>
            </a:r>
            <a:r>
              <a:rPr lang="en-US" altLang="zh-CN" sz="36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 smtClean="0">
                <a:solidFill>
                  <a:schemeClr val="tx1"/>
                </a:solidFill>
              </a:rPr>
              <a:t>赦</a:t>
            </a:r>
            <a:r>
              <a:rPr lang="en-US" sz="6600" dirty="0" smtClean="0">
                <a:solidFill>
                  <a:schemeClr val="tx1"/>
                </a:solidFill>
              </a:rPr>
              <a:t>免</a:t>
            </a:r>
            <a:r>
              <a:rPr lang="zh-CN" altLang="en-US" sz="6600" dirty="0" smtClean="0">
                <a:solidFill>
                  <a:schemeClr val="tx1"/>
                </a:solidFill>
              </a:rPr>
              <a:t>的条件</a:t>
            </a:r>
            <a:endParaRPr lang="en-US" sz="6600" dirty="0">
              <a:solidFill>
                <a:schemeClr val="tx1"/>
              </a:solidFill>
              <a:latin typeface="Franklin Gothic Medium" pitchFamily="34" charset="0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4221162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000" dirty="0" smtClean="0"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认</a:t>
            </a:r>
            <a:r>
              <a:rPr lang="zh-CN" altLang="en-US" sz="4000" dirty="0" smtClean="0"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罪</a:t>
            </a:r>
            <a:r>
              <a:rPr lang="en-US" altLang="en-US" sz="1700" dirty="0" smtClean="0">
                <a:latin typeface="Franklin Gothic Medium" pitchFamily="34" charset="0"/>
                <a:sym typeface="FrankRuehl" pitchFamily="34" charset="-79"/>
              </a:rPr>
              <a:t/>
            </a:r>
            <a:br>
              <a:rPr lang="en-US" altLang="en-US" sz="1700" dirty="0" smtClean="0">
                <a:latin typeface="Franklin Gothic Medium" pitchFamily="34" charset="0"/>
                <a:sym typeface="FrankRuehl" pitchFamily="34" charset="-79"/>
              </a:rPr>
            </a:br>
            <a:r>
              <a:rPr lang="en-US" altLang="en-US" sz="4000" dirty="0" smtClean="0">
                <a:latin typeface="Franklin Gothic Medium" pitchFamily="34" charset="0"/>
                <a:sym typeface="FrankRuehl" pitchFamily="34" charset="-79"/>
              </a:rPr>
              <a:t>-</a:t>
            </a:r>
            <a:r>
              <a:rPr lang="zh-CN" altLang="en-US" sz="4000" dirty="0" smtClean="0"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你违犯了神的律</a:t>
            </a:r>
            <a:r>
              <a:rPr lang="zh-CN" altLang="en-US" sz="4000" dirty="0" smtClean="0"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法</a:t>
            </a:r>
            <a:endParaRPr lang="en-US" altLang="en-US" sz="4000" dirty="0" smtClean="0">
              <a:latin typeface="Franklin Gothic Medium" pitchFamily="34" charset="0"/>
              <a:sym typeface="FrankRuehl" pitchFamily="34" charset="-79"/>
            </a:endParaRPr>
          </a:p>
          <a:p>
            <a:pPr marL="1090930" lvl="1" indent="-742950">
              <a:buClr>
                <a:schemeClr val="tx1"/>
              </a:buClr>
              <a:buNone/>
            </a:pP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yington" pitchFamily="2" charset="0"/>
              <a:cs typeface="FrankRuehl" pitchFamily="34" charset="-79"/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赦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免</a:t>
            </a: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的条件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Franklin Gothic Medium" pitchFamily="34" charset="0"/>
              <a:ea typeface="+mj-ea"/>
              <a:cs typeface="FrankRuehl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7400"/>
            <a:ext cx="8229600" cy="4221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zh-CN" alt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认</a:t>
            </a:r>
            <a:r>
              <a:rPr kumimoji="0" lang="zh-CN" alt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罪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-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你违犯了神的律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法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zh-CN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相信</a:t>
            </a:r>
            <a:r>
              <a:rPr lang="en-US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罪的工价乃是</a:t>
            </a:r>
            <a:r>
              <a:rPr lang="zh-CN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死</a:t>
            </a:r>
            <a:r>
              <a:rPr lang="en-US" altLang="zh-CN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r>
              <a:rPr lang="en-US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耶稣流出了祂的血，死在十字</a:t>
            </a:r>
            <a:r>
              <a:rPr lang="zh-CN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架 上</a:t>
            </a:r>
            <a:r>
              <a:rPr lang="zh-CN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，死后复活了</a:t>
            </a:r>
            <a:r>
              <a:rPr lang="en-US" altLang="en-US" sz="36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</a:p>
          <a:p>
            <a:pPr marL="1090930" marR="0" lvl="1" indent="-7429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yington" pitchFamily="2" charset="0"/>
              <a:ea typeface="+mn-ea"/>
              <a:cs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>
            <a:spLocks noChangeArrowheads="1"/>
          </p:cNvSpPr>
          <p:nvPr/>
        </p:nvSpPr>
        <p:spPr bwMode="auto">
          <a:xfrm>
            <a:off x="685800" y="1889125"/>
            <a:ext cx="7696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神爱世人，甚至将他的独生子赐给他们，叫一切信他的，不至灭亡，</a:t>
            </a:r>
            <a:r>
              <a:rPr lang="en-US" sz="44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反得永生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 </a:t>
            </a:r>
          </a:p>
          <a:p>
            <a:pPr algn="just"/>
            <a:r>
              <a:rPr lang="en-US" sz="4000" dirty="0" smtClean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（</a:t>
            </a:r>
            <a:r>
              <a:rPr lang="en-US" sz="4000" dirty="0">
                <a:solidFill>
                  <a:srgbClr val="FFFFFF"/>
                </a:solidFill>
                <a:latin typeface="Franklin Gothic Medium" pitchFamily="34" charset="0"/>
                <a:sym typeface="Franklin Gothic Medium" pitchFamily="34" charset="0"/>
              </a:rPr>
              <a:t>约</a:t>
            </a:r>
            <a:r>
              <a:rPr lang="en-US" sz="40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3:16).</a:t>
            </a:r>
            <a:endParaRPr lang="en-US" sz="40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赦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免</a:t>
            </a: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的条件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Franklin Gothic Medium" pitchFamily="34" charset="0"/>
              <a:ea typeface="+mj-ea"/>
              <a:cs typeface="FrankRuehl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82296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zh-CN" altLang="en-US" sz="41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认</a:t>
            </a:r>
            <a:r>
              <a:rPr kumimoji="0" lang="zh-CN" altLang="en-US" sz="41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罪</a:t>
            </a:r>
            <a:r>
              <a:rPr kumimoji="0" lang="en-US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kumimoji="0" lang="en-US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kumimoji="0" lang="en-US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-</a:t>
            </a:r>
            <a:r>
              <a:rPr kumimoji="0" lang="zh-CN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你违犯了神的律</a:t>
            </a:r>
            <a:r>
              <a:rPr kumimoji="0" lang="zh-CN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法</a:t>
            </a:r>
            <a:r>
              <a:rPr kumimoji="0" lang="en-US" altLang="zh-CN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en-US" altLang="zh-CN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en-US" altLang="zh-CN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相信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罪的工价乃是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死</a:t>
            </a:r>
            <a:r>
              <a:rPr lang="en-US" altLang="zh-CN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耶稣流了祂的宝血，死在十字架上，三天后复活了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</a:p>
          <a:p>
            <a:pPr marL="742950" lvl="0" indent="-742950">
              <a:buClr>
                <a:schemeClr val="tx1"/>
              </a:buClr>
              <a:buSzPct val="70000"/>
              <a:buFont typeface="+mj-lt"/>
              <a:buAutoNum type="arabicPeriod"/>
            </a:pPr>
            <a:endParaRPr lang="en-US" altLang="en-US" sz="41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交托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承认耶稣为主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悔改你的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罪</a:t>
            </a:r>
            <a:r>
              <a:rPr lang="en-US" altLang="zh-CN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lang="zh-CN" altLang="en-US" sz="41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endParaRPr lang="en-US" altLang="en-US" sz="36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1090930" marR="0" lvl="1" indent="-7429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yington" pitchFamily="2" charset="0"/>
              <a:ea typeface="+mn-ea"/>
              <a:cs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609600" y="2133600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我们若认自己的罪，神是信实的，是公义的，</a:t>
            </a:r>
            <a:r>
              <a:rPr lang="en-US" sz="44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必要赦免我们的罪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...”(约壹1:9).</a:t>
            </a:r>
            <a:endParaRPr 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609600" y="914400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en-US" alt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我们若认自己的罪，神是信实的，是公义的，</a:t>
            </a:r>
            <a:r>
              <a:rPr lang="en-US" altLang="en-US" sz="4400" dirty="0" err="1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必要赦免我们的罪</a:t>
            </a:r>
            <a:r>
              <a:rPr lang="en-US" alt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...”(约壹1:9).</a:t>
            </a:r>
            <a:endParaRPr lang="en-US" alt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  <a:p>
            <a:endParaRPr lang="en-US" alt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  <a:p>
            <a:r>
              <a:rPr lang="en-US" sz="44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“</a:t>
            </a:r>
            <a:r>
              <a:rPr lang="en-US" sz="4400" dirty="0" err="1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你们若不悔改，都要如此灭亡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”(路</a:t>
            </a:r>
            <a:r>
              <a:rPr lang="en-US" sz="44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13:5).</a:t>
            </a:r>
            <a:endParaRPr lang="en-US" sz="4400" dirty="0">
              <a:solidFill>
                <a:srgbClr val="FFFFFF"/>
              </a:solidFill>
              <a:latin typeface="SimSun" pitchFamily="2" charset="-122"/>
              <a:ea typeface="SimSun" pitchFamily="2" charset="-122"/>
              <a:sym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赦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免</a:t>
            </a: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的条件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Franklin Gothic Medium" pitchFamily="34" charset="0"/>
              <a:ea typeface="+mj-ea"/>
              <a:cs typeface="FrankRuehl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82296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zh-CN" altLang="en-US" sz="41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 认罪</a:t>
            </a:r>
            <a:r>
              <a:rPr kumimoji="0" lang="en-US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kumimoji="0" lang="en-US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kumimoji="0" lang="en-US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-</a:t>
            </a:r>
            <a:r>
              <a:rPr kumimoji="0" lang="zh-CN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你违犯了神的律</a:t>
            </a:r>
            <a:r>
              <a:rPr kumimoji="0" lang="zh-CN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法</a:t>
            </a:r>
            <a:r>
              <a:rPr kumimoji="0" lang="en-US" altLang="zh-CN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kumimoji="0" lang="en-US" altLang="zh-CN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en-US" altLang="zh-CN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lvl="0" indent="-742950"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相信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罪的工价乃是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死</a:t>
            </a:r>
            <a:r>
              <a:rPr lang="en-US" altLang="zh-CN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耶稣流了祂的宝血，死在十字架上，三天后复活了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</a:p>
          <a:p>
            <a:pPr marL="742950" lvl="0" indent="-742950">
              <a:buClr>
                <a:schemeClr val="tx1"/>
              </a:buClr>
              <a:buSzPct val="70000"/>
              <a:buFont typeface="+mj-lt"/>
              <a:buAutoNum type="arabicPeriod"/>
            </a:pPr>
            <a:endParaRPr lang="en-US" altLang="en-US" sz="41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交托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/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承认耶稣为主</a:t>
            </a: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b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r>
              <a:rPr lang="en-US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- 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悔改你的</a:t>
            </a:r>
            <a:r>
              <a:rPr lang="zh-CN" altLang="en-US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罪</a:t>
            </a:r>
            <a:r>
              <a:rPr lang="en-US" altLang="zh-CN" sz="41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.</a:t>
            </a:r>
            <a:endParaRPr lang="zh-CN" altLang="en-US" sz="41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/>
            </a:pPr>
            <a:endParaRPr lang="en-US" altLang="en-US" sz="36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1090930" marR="0" lvl="1" indent="-7429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yington" pitchFamily="2" charset="0"/>
              <a:ea typeface="+mn-ea"/>
              <a:cs typeface="FrankRuehl" pitchFamily="34" charset="-79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宋体" pitchFamily="2" charset="-122"/>
                <a:cs typeface="+mj-cs"/>
              </a:rPr>
              <a:t>法律程序</a:t>
            </a: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457200" y="19812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charset="0"/>
              <a:buAutoNum type="arabicPeriod"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法官</a:t>
            </a:r>
            <a:r>
              <a:rPr kumimoji="0" lang="en-US" altLang="zh-CN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/</a:t>
            </a: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审判者</a:t>
            </a:r>
          </a:p>
          <a:p>
            <a:pPr marL="742950" marR="0" lvl="0" indent="-7429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Rockwell" charset="0"/>
              <a:buAutoNum type="arabicPeriod"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指控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charset="0"/>
              <a:buAutoNum type="arabicPeriod"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刑罚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charset="0"/>
              <a:buAutoNum type="arabicPeriod"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可能的法律辩护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charset="0"/>
              <a:buAutoNum type="arabicPeriod"/>
              <a:tabLst/>
              <a:defRPr/>
            </a:pPr>
            <a:r>
              <a:rPr lang="zh-CN" altLang="en-US" sz="4000" dirty="0" smtClean="0"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认罪</a:t>
            </a: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宋体" pitchFamily="2" charset="-122"/>
                <a:cs typeface="+mn-cs"/>
                <a:sym typeface="FrankRuehl" pitchFamily="34" charset="-79"/>
              </a:rPr>
              <a:t>协议或审判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381000" y="25146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你要接受赦免吗</a:t>
            </a:r>
            <a:r>
              <a:rPr lang="en-US" sz="48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>?</a:t>
            </a:r>
            <a:r>
              <a:rPr lang="en-US" altLang="en-US" sz="48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  <a:t/>
            </a:r>
            <a:br>
              <a:rPr lang="en-US" altLang="en-US" sz="48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sym typeface="Franklin Gothic Medium" pitchFamily="34" charset="0"/>
              </a:rPr>
            </a:br>
            <a:endParaRPr lang="en-US" sz="48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192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Franklin Gothic Medium" pitchFamily="34" charset="0"/>
              </a:rPr>
              <a:t>Bruce A. Kugler</a:t>
            </a:r>
          </a:p>
          <a:p>
            <a:pPr algn="just"/>
            <a:r>
              <a:rPr lang="en-US" sz="4000" dirty="0" smtClean="0">
                <a:latin typeface="Franklin Gothic Medium" pitchFamily="34" charset="0"/>
              </a:rPr>
              <a:t>God’s Courtroom</a:t>
            </a:r>
          </a:p>
          <a:p>
            <a:pPr algn="just"/>
            <a:r>
              <a:rPr lang="en-US" sz="4000" dirty="0" smtClean="0">
                <a:latin typeface="Franklin Gothic Medium" pitchFamily="34" charset="0"/>
              </a:rPr>
              <a:t>P.O. Box 350</a:t>
            </a:r>
          </a:p>
          <a:p>
            <a:pPr algn="just"/>
            <a:r>
              <a:rPr lang="en-US" sz="4000" dirty="0" smtClean="0">
                <a:latin typeface="Franklin Gothic Medium" pitchFamily="34" charset="0"/>
              </a:rPr>
              <a:t>Sherman, IL 62684</a:t>
            </a:r>
          </a:p>
          <a:p>
            <a:pPr algn="just"/>
            <a:r>
              <a:rPr lang="en-US" sz="4000" dirty="0" smtClean="0">
                <a:latin typeface="Franklin Gothic Medium" pitchFamily="34" charset="0"/>
              </a:rPr>
              <a:t>(217) 891-8145</a:t>
            </a:r>
          </a:p>
          <a:p>
            <a:pPr algn="just"/>
            <a:endParaRPr lang="en-US" sz="4000" dirty="0" smtClean="0">
              <a:latin typeface="Franklin Gothic Medium" pitchFamily="34" charset="0"/>
            </a:endParaRPr>
          </a:p>
          <a:p>
            <a:pPr algn="just"/>
            <a:r>
              <a:rPr lang="en-US" sz="3600" dirty="0" smtClean="0">
                <a:latin typeface="Franklin Gothic Medium" pitchFamily="34" charset="0"/>
              </a:rPr>
              <a:t>bruce.kugler@godscourtroom.org</a:t>
            </a:r>
          </a:p>
          <a:p>
            <a:pPr algn="just"/>
            <a:r>
              <a:rPr lang="en-US" sz="3600" dirty="0" smtClean="0">
                <a:latin typeface="Franklin Gothic Medium" pitchFamily="34" charset="0"/>
              </a:rPr>
              <a:t>www.godscourtroom.org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dirty="0" smtClean="0">
                <a:solidFill>
                  <a:schemeClr val="tx1"/>
                </a:solidFill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审判者</a:t>
            </a:r>
            <a:endParaRPr lang="en-US" sz="7200" dirty="0">
              <a:solidFill>
                <a:schemeClr val="tx1"/>
              </a:solidFill>
              <a:latin typeface="Franklin Gothic Medium" pitchFamily="34" charset="0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229600" cy="3657600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无所不知</a:t>
            </a:r>
          </a:p>
          <a:p>
            <a:pPr marL="742950" indent="-742950">
              <a:buClr>
                <a:schemeClr val="tx1"/>
              </a:buClr>
              <a:buNone/>
            </a:pPr>
            <a:endParaRPr lang="en-US" altLang="en-US" sz="4000" dirty="0" smtClean="0">
              <a:latin typeface="Franklin Gothic Medium" pitchFamily="34" charset="0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None/>
            </a:pPr>
            <a:r>
              <a:rPr lang="en-US" altLang="en-US" sz="4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“</a:t>
            </a:r>
            <a:r>
              <a:rPr lang="en-US" altLang="en-US" sz="4000" dirty="0" err="1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就是你们的头发也都被数过了</a:t>
            </a:r>
            <a:r>
              <a:rPr lang="en-US" altLang="en-US" sz="4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” (太10:30).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dirty="0" smtClean="0">
                <a:solidFill>
                  <a:schemeClr val="tx1"/>
                </a:solidFill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审判者</a:t>
            </a:r>
            <a:endParaRPr lang="en-US" sz="7200" dirty="0">
              <a:solidFill>
                <a:schemeClr val="tx1"/>
              </a:solidFill>
              <a:latin typeface="Franklin Gothic Medium" pitchFamily="34" charset="0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221162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7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无所不</a:t>
            </a:r>
            <a:r>
              <a:rPr lang="zh-CN" altLang="en-US" sz="7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知</a:t>
            </a:r>
            <a:endParaRPr lang="zh-CN" altLang="en-US" sz="70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7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不撒谎</a:t>
            </a:r>
            <a:r>
              <a:rPr lang="en-US" altLang="en-US" sz="7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 </a:t>
            </a:r>
          </a:p>
          <a:p>
            <a:pPr marL="742950" indent="-742950">
              <a:buClr>
                <a:schemeClr val="tx1"/>
              </a:buClr>
              <a:buNone/>
            </a:pPr>
            <a:endParaRPr lang="en-US" altLang="en-US" sz="4400" dirty="0" smtClean="0">
              <a:latin typeface="Franklin Gothic Medium" pitchFamily="34" charset="0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altLang="en-US" sz="4400" dirty="0" smtClean="0">
              <a:latin typeface="Franklin Gothic Medium" pitchFamily="34" charset="0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None/>
            </a:pPr>
            <a:r>
              <a:rPr lang="en-US" altLang="en-US" sz="6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“</a:t>
            </a:r>
            <a:r>
              <a:rPr lang="en-US" altLang="en-US" sz="6400" dirty="0" err="1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盼望那无谎言的神在万古之先所应许的永生</a:t>
            </a:r>
            <a:r>
              <a:rPr lang="en-US" altLang="en-US" sz="6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”(多1:2). </a:t>
            </a:r>
            <a:br>
              <a:rPr lang="en-US" altLang="en-US" sz="6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</a:br>
            <a:endParaRPr lang="en-US" altLang="en-US" sz="6400" dirty="0" smtClean="0">
              <a:latin typeface="SimSun" pitchFamily="2" charset="-122"/>
              <a:ea typeface="SimSun" pitchFamily="2" charset="-122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</a:b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  <a:p>
            <a:pPr marL="742950" indent="-742950">
              <a:buClr>
                <a:schemeClr val="tx1"/>
              </a:buClr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dirty="0" smtClean="0">
                <a:solidFill>
                  <a:schemeClr val="tx1"/>
                </a:solidFill>
                <a:latin typeface="Franklin Gothic Medium" pitchFamily="34" charset="0"/>
                <a:ea typeface="宋体" pitchFamily="2" charset="-122"/>
                <a:sym typeface="FrankRuehl" pitchFamily="34" charset="-79"/>
              </a:rPr>
              <a:t>审判者</a:t>
            </a:r>
            <a:endParaRPr lang="en-US" sz="7200" dirty="0">
              <a:solidFill>
                <a:schemeClr val="tx1"/>
              </a:solidFill>
              <a:latin typeface="Franklin Gothic Medium" pitchFamily="34" charset="0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无所不知</a:t>
            </a: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不撒谎</a:t>
            </a:r>
            <a:r>
              <a:rPr lang="en-US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 </a:t>
            </a: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不被贿赂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无所不知</a:t>
            </a: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不撒谎</a:t>
            </a:r>
            <a:r>
              <a:rPr lang="en-US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 </a:t>
            </a: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不能被贿赂</a:t>
            </a: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r>
              <a:rPr lang="zh-CN" altLang="en-US" sz="44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不偏待人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ankRuehl" pitchFamily="34" charset="-79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ankRuehl" pitchFamily="34" charset="-79"/>
              </a:rPr>
            </a:b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ankRuehl" pitchFamily="34" charset="-79"/>
              </a:rPr>
              <a:t/>
            </a:r>
            <a:b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ankRuehl" pitchFamily="34" charset="-79"/>
              </a:rPr>
            </a:b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FrankRuehl" pitchFamily="34" charset="-79"/>
            </a:endParaRP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FrankRuehl" pitchFamily="34" charset="-79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Font typeface="Rockwell" pitchFamily="18" charset="0"/>
              <a:buAutoNum type="arabicPeriod"/>
            </a:pP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FrankRuehl" pitchFamily="34" charset="-79"/>
              <a:sym typeface="FrankRuehl" pitchFamily="34" charset="-79"/>
            </a:endParaRPr>
          </a:p>
          <a:p>
            <a:pPr marL="742950" indent="-742950">
              <a:buClr>
                <a:schemeClr val="tx1"/>
              </a:buClr>
              <a:buNone/>
            </a:pPr>
            <a:r>
              <a:rPr lang="en-US" alt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ankRuehl" pitchFamily="34" charset="-79"/>
                <a:sym typeface="FrankRuehl" pitchFamily="34" charset="-79"/>
              </a:rPr>
              <a:t>	</a:t>
            </a:r>
            <a:r>
              <a:rPr lang="en-US" altLang="en-US" dirty="0" smtClean="0">
                <a:latin typeface="Franklin Gothic Medium" pitchFamily="34" charset="0"/>
                <a:sym typeface="FrankRuehl" pitchFamily="34" charset="-79"/>
              </a:rPr>
              <a:t>“</a:t>
            </a:r>
            <a:r>
              <a:rPr lang="en-US" altLang="en-US" sz="4000" dirty="0" err="1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因为神不偏待人</a:t>
            </a:r>
            <a:r>
              <a:rPr lang="en-US" altLang="en-US" sz="4000" dirty="0" smtClean="0">
                <a:latin typeface="SimSun" pitchFamily="2" charset="-122"/>
                <a:ea typeface="SimSun" pitchFamily="2" charset="-122"/>
                <a:sym typeface="FrankRuehl" pitchFamily="34" charset="-79"/>
              </a:rPr>
              <a:t>”（罗2:11).</a:t>
            </a:r>
          </a:p>
          <a:p>
            <a:pPr marL="742950" indent="-742950">
              <a:buClr>
                <a:schemeClr val="tx1"/>
              </a:buCl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FrankRuehl" pitchFamily="34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Franklin Gothic Medium" pitchFamily="34" charset="0"/>
                <a:ea typeface="宋体" pitchFamily="2" charset="-122"/>
                <a:cs typeface="+mj-cs"/>
                <a:sym typeface="FrankRuehl" pitchFamily="34" charset="-79"/>
              </a:rPr>
              <a:t>审判者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Franklin Gothic Medium" pitchFamily="34" charset="0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无所不知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不撒谎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不被贿赂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不偏待人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Rockwell" pitchFamily="18" charset="0"/>
              <a:buAutoNum type="arabicPeriod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sym typeface="FrankRuehl" pitchFamily="34" charset="-79"/>
              </a:rPr>
              <a:t>全然公正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Franklin Gothic Medium" pitchFamily="34" charset="0"/>
                <a:ea typeface="宋体" pitchFamily="2" charset="-122"/>
                <a:cs typeface="+mj-cs"/>
                <a:sym typeface="FrankRuehl" pitchFamily="34" charset="-79"/>
              </a:rPr>
              <a:t>审判者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Franklin Gothic Medium" pitchFamily="34" charset="0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5D2D37"/>
      </a:accent1>
      <a:accent2>
        <a:srgbClr val="DA1F28"/>
      </a:accent2>
      <a:accent3>
        <a:srgbClr val="EB641B"/>
      </a:accent3>
      <a:accent4>
        <a:srgbClr val="3A001D"/>
      </a:accent4>
      <a:accent5>
        <a:srgbClr val="3A001D"/>
      </a:accent5>
      <a:accent6>
        <a:srgbClr val="7D3C4A"/>
      </a:accent6>
      <a:hlink>
        <a:srgbClr val="FF8119"/>
      </a:hlink>
      <a:folHlink>
        <a:srgbClr val="E9D3D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917</Words>
  <Application>Microsoft Office PowerPoint</Application>
  <PresentationFormat>On-screen Show (4:3)</PresentationFormat>
  <Paragraphs>177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Foundry</vt:lpstr>
      <vt:lpstr>Slide 1</vt:lpstr>
      <vt:lpstr>Slide 2</vt:lpstr>
      <vt:lpstr>Slide 3</vt:lpstr>
      <vt:lpstr>Slide 4</vt:lpstr>
      <vt:lpstr>审判者</vt:lpstr>
      <vt:lpstr>审判者</vt:lpstr>
      <vt:lpstr>审判者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被指控的刑罚</vt:lpstr>
      <vt:lpstr>            参照：公诉人诉赫斯基案  People v. Hirsch, 312 Ill. App. 3d 174, 178 (2000). </vt:lpstr>
      <vt:lpstr>刑罚</vt:lpstr>
      <vt:lpstr>Slide 30</vt:lpstr>
      <vt:lpstr>刑期</vt:lpstr>
      <vt:lpstr>Slide 32</vt:lpstr>
      <vt:lpstr>赦免的条件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Cathyw</dc:creator>
  <cp:lastModifiedBy>User2</cp:lastModifiedBy>
  <cp:revision>214</cp:revision>
  <dcterms:created xsi:type="dcterms:W3CDTF">2010-10-12T15:34:14Z</dcterms:created>
  <dcterms:modified xsi:type="dcterms:W3CDTF">2014-10-17T20:12:33Z</dcterms:modified>
</cp:coreProperties>
</file>